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9" r:id="rId4"/>
    <p:sldId id="263" r:id="rId5"/>
    <p:sldId id="267" r:id="rId6"/>
    <p:sldId id="260" r:id="rId7"/>
    <p:sldId id="261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4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441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2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54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988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90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943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69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45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5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172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3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7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765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07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517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0ED64B-19A5-AF4B-8656-3DC489DA3EA7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C0A0FE-79F2-9841-9F9C-F210EF7E6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10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78374" y="2273536"/>
            <a:ext cx="8809891" cy="4659924"/>
          </a:xfrm>
        </p:spPr>
        <p:txBody>
          <a:bodyPr>
            <a:normAutofit fontScale="90000"/>
          </a:bodyPr>
          <a:lstStyle/>
          <a:p>
            <a:pPr algn="r"/>
            <a:r>
              <a:rPr lang="sl-SI" sz="8800" dirty="0"/>
              <a:t>Merjenje mase</a:t>
            </a: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sz="2400" dirty="0"/>
              <a:t>Prirejeno po Nataša Anderlič in Ana Vodopivec</a:t>
            </a:r>
          </a:p>
        </p:txBody>
      </p:sp>
    </p:spTree>
    <p:extLst>
      <p:ext uri="{BB962C8B-B14F-4D97-AF65-F5344CB8AC3E}">
        <p14:creationId xmlns:p14="http://schemas.microsoft.com/office/powerpoint/2010/main" val="3432873816"/>
      </p:ext>
    </p:extLst>
  </p:cSld>
  <p:clrMapOvr>
    <a:masterClrMapping/>
  </p:clrMapOvr>
  <p:transition spd="slow" advTm="8942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Enote za maso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7178" y="1336601"/>
            <a:ext cx="10515600" cy="5161085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 - </a:t>
            </a:r>
            <a:r>
              <a:rPr lang="sl-SI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ima maso približno 1 gram ali 1g?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Dekagram - </a:t>
            </a:r>
            <a:r>
              <a:rPr lang="sl-SI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</a:t>
            </a:r>
          </a:p>
          <a:p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ima maso približno 1 dekagram ali 1 dag?</a:t>
            </a: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50" y="2522031"/>
            <a:ext cx="7285250" cy="1558271"/>
          </a:xfrm>
          <a:prstGeom prst="rect">
            <a:avLst/>
          </a:prstGeom>
        </p:spPr>
      </p:pic>
      <p:pic>
        <p:nvPicPr>
          <p:cNvPr id="6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00" y="5189784"/>
            <a:ext cx="4719848" cy="15261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3C9655-6F66-4587-9D55-9120EF5A4AED}"/>
              </a:ext>
            </a:extLst>
          </p:cNvPr>
          <p:cNvSpPr/>
          <p:nvPr/>
        </p:nvSpPr>
        <p:spPr>
          <a:xfrm>
            <a:off x="9172282" y="5691263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1 dag = 10 g</a:t>
            </a:r>
          </a:p>
        </p:txBody>
      </p:sp>
    </p:spTree>
    <p:extLst>
      <p:ext uri="{BB962C8B-B14F-4D97-AF65-F5344CB8AC3E}">
        <p14:creationId xmlns:p14="http://schemas.microsoft.com/office/powerpoint/2010/main" val="3945613436"/>
      </p:ext>
    </p:extLst>
  </p:cSld>
  <p:clrMapOvr>
    <a:masterClrMapping/>
  </p:clrMapOvr>
  <p:transition spd="slow" advTm="61758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30569" y="840441"/>
            <a:ext cx="10515600" cy="5336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Kilogram</a:t>
            </a:r>
          </a:p>
          <a:p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ima maso 1 kilogram ali 1 kg?</a:t>
            </a:r>
          </a:p>
          <a:p>
            <a:endParaRPr lang="sl-SI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l-SI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kg = 100 dag = 1000 g</a:t>
            </a:r>
          </a:p>
          <a:p>
            <a:pPr>
              <a:buFontTx/>
              <a:buChar char="-"/>
            </a:pPr>
            <a:endParaRPr lang="sl-SI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Slika 3" descr="Beli kristalni sladkor, Mercator, 1 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45" y="2086159"/>
            <a:ext cx="984739" cy="139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Slika 6" descr="Kje štruca kruha stane največ?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10" y="2172922"/>
            <a:ext cx="1673378" cy="11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Slika 5" descr="Dana | DANA naravna mineralna vod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21" y="2126457"/>
            <a:ext cx="8286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ka 4" descr="Najtežji hlebec kruha na svetu bo iz Žitove moke – Žito Skupina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1716" y="2172922"/>
            <a:ext cx="752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Slika 7" descr="Jodirana fino mleta morska sol, Piranske Soline, 1 k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92" y="2048943"/>
            <a:ext cx="1363541" cy="13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92369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92369" y="1562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62201"/>
      </p:ext>
    </p:extLst>
  </p:cSld>
  <p:clrMapOvr>
    <a:masterClrMapping/>
  </p:clrMapOvr>
  <p:transition spd="slow" advTm="51617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43441" y="473188"/>
            <a:ext cx="9596681" cy="5723937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Katera tehtnica kaže pravilno?</a:t>
            </a:r>
            <a:b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 =1 dag</a:t>
            </a:r>
            <a:br>
              <a:rPr 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 = 10 dag</a:t>
            </a:r>
            <a:br>
              <a:rPr 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g = 100 dag = 1 kg</a:t>
            </a:r>
            <a:endParaRPr lang="sl-SI" b="1" dirty="0"/>
          </a:p>
        </p:txBody>
      </p:sp>
      <p:pic>
        <p:nvPicPr>
          <p:cNvPr id="3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99" y="1648959"/>
            <a:ext cx="6038220" cy="29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7997"/>
      </p:ext>
    </p:extLst>
  </p:cSld>
  <p:clrMapOvr>
    <a:masterClrMapping/>
  </p:clrMapOvr>
  <p:transition spd="slow" advTm="5003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7669-AF0A-4477-8F2B-F523F71F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65F9-3ADA-4305-A8BA-1D88FD4F4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12534"/>
            <a:ext cx="9601196" cy="3318936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Ali veš, kaj pomeni ta znak?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Ta znak pomeni, da od tistega mesta, kjer stoji znak, ne smejo voziti vozila, ki tehtajo več kot 5 t (ton). </a:t>
            </a:r>
          </a:p>
        </p:txBody>
      </p:sp>
      <p:pic>
        <p:nvPicPr>
          <p:cNvPr id="4" name="Slika 1" descr="5 t">
            <a:extLst>
              <a:ext uri="{FF2B5EF4-FFF2-40B4-BE49-F238E27FC236}">
                <a16:creationId xmlns:a16="http://schemas.microsoft.com/office/drawing/2014/main" id="{BAAC19E9-2D76-4C04-849D-42B34B395BF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077" y="868011"/>
            <a:ext cx="1944195" cy="153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08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4115" y="1106860"/>
            <a:ext cx="10515600" cy="5420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sl-SI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</a:t>
            </a:r>
          </a:p>
          <a:p>
            <a:pPr marL="0" indent="0">
              <a:buNone/>
            </a:pPr>
            <a:endParaRPr lang="sl-SI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tona ali 1 t je masa manjšega avtomobila.</a:t>
            </a:r>
          </a:p>
          <a:p>
            <a:endParaRPr lang="sl-SI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 = 1000 kg</a:t>
            </a:r>
          </a:p>
          <a:p>
            <a:endParaRPr lang="sl-SI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 je največja enota, s katero tehtamo maso, gram pa najmanjša. </a:t>
            </a:r>
          </a:p>
          <a:p>
            <a:pPr marL="0" indent="0">
              <a:buNone/>
            </a:pPr>
            <a:endParaRPr lang="sl-SI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95" y="3113081"/>
            <a:ext cx="3889809" cy="1787550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3E516BD2-DD5C-4D04-BC05-DF66BF24D9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35645" y="691777"/>
            <a:ext cx="3018155" cy="2047240"/>
          </a:xfrm>
          <a:prstGeom prst="rect">
            <a:avLst/>
          </a:prstGeom>
        </p:spPr>
      </p:pic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161EBF3-384E-4D82-9BC8-93D1964B913A}"/>
              </a:ext>
            </a:extLst>
          </p:cNvPr>
          <p:cNvSpPr txBox="1">
            <a:spLocks/>
          </p:cNvSpPr>
          <p:nvPr/>
        </p:nvSpPr>
        <p:spPr>
          <a:xfrm>
            <a:off x="8424909" y="2876022"/>
            <a:ext cx="3568209" cy="248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Tovornjak ima približno 35 ton.</a:t>
            </a:r>
          </a:p>
          <a:p>
            <a:pPr marL="0" indent="0">
              <a:buFont typeface="Arial"/>
              <a:buNone/>
            </a:pPr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učbeniku na strani 74 si oglej, katere živali tehtajo več kot 1 tono.   </a:t>
            </a:r>
          </a:p>
        </p:txBody>
      </p:sp>
    </p:spTree>
    <p:extLst>
      <p:ext uri="{BB962C8B-B14F-4D97-AF65-F5344CB8AC3E}">
        <p14:creationId xmlns:p14="http://schemas.microsoft.com/office/powerpoint/2010/main" val="721362720"/>
      </p:ext>
    </p:extLst>
  </p:cSld>
  <p:clrMapOvr>
    <a:masterClrMapping/>
  </p:clrMapOvr>
  <p:transition spd="slow" advTm="16659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3729" y="1350356"/>
            <a:ext cx="4507006" cy="397762"/>
          </a:xfrm>
        </p:spPr>
        <p:txBody>
          <a:bodyPr>
            <a:normAutofit fontScale="90000"/>
          </a:bodyPr>
          <a:lstStyle/>
          <a:p>
            <a:r>
              <a:rPr lang="sl-SI"/>
              <a:t>Masa in deli celote             </a:t>
            </a:r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26524"/>
            <a:ext cx="4071615" cy="4444019"/>
          </a:xfrm>
          <a:prstGeom prst="rect">
            <a:avLst/>
          </a:prstGeom>
        </p:spPr>
      </p:pic>
      <p:pic>
        <p:nvPicPr>
          <p:cNvPr id="6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29" y="1926524"/>
            <a:ext cx="5341121" cy="415827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839022" y="811747"/>
            <a:ext cx="5586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3200">
                <a:latin typeface="+mj-lt"/>
              </a:rPr>
              <a:t>Dele celote spremenimo v druge merske enote</a:t>
            </a:r>
          </a:p>
        </p:txBody>
      </p:sp>
    </p:spTree>
    <p:extLst>
      <p:ext uri="{BB962C8B-B14F-4D97-AF65-F5344CB8AC3E}">
        <p14:creationId xmlns:p14="http://schemas.microsoft.com/office/powerpoint/2010/main" val="2998903879"/>
      </p:ext>
    </p:extLst>
  </p:cSld>
  <p:clrMapOvr>
    <a:masterClrMapping/>
  </p:clrMapOvr>
  <p:transition spd="slow" advTm="63649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2616" y="624109"/>
            <a:ext cx="9921996" cy="59173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dirty="0"/>
              <a:t>PRETVORI:</a:t>
            </a:r>
            <a:br>
              <a:rPr lang="sl-SI" dirty="0"/>
            </a:br>
            <a:r>
              <a:rPr lang="sl-SI" dirty="0"/>
              <a:t>1 dag =____g                3 dag =____g</a:t>
            </a:r>
            <a:br>
              <a:rPr lang="sl-SI" dirty="0"/>
            </a:br>
            <a:r>
              <a:rPr lang="sl-SI" dirty="0"/>
              <a:t>77 dag =____g              405 dag =____g</a:t>
            </a:r>
            <a:br>
              <a:rPr lang="sl-SI" dirty="0"/>
            </a:br>
            <a:r>
              <a:rPr lang="sl-SI" dirty="0"/>
              <a:t>600 g=____dag             780 g=____dag</a:t>
            </a:r>
            <a:br>
              <a:rPr lang="sl-SI" dirty="0"/>
            </a:br>
            <a:r>
              <a:rPr lang="sl-SI" dirty="0"/>
              <a:t>5000 g=____kg              8 kg =____g</a:t>
            </a:r>
            <a:br>
              <a:rPr lang="sl-SI" dirty="0"/>
            </a:br>
            <a:r>
              <a:rPr lang="sl-SI" dirty="0"/>
              <a:t>6 t =____kg                    9 t 450 kg =____kg</a:t>
            </a:r>
            <a:br>
              <a:rPr lang="sl-SI" dirty="0"/>
            </a:br>
            <a:r>
              <a:rPr lang="sl-SI" dirty="0"/>
              <a:t>25 kg=___dag               78 kg =____dag</a:t>
            </a:r>
          </a:p>
        </p:txBody>
      </p:sp>
    </p:spTree>
    <p:extLst>
      <p:ext uri="{BB962C8B-B14F-4D97-AF65-F5344CB8AC3E}">
        <p14:creationId xmlns:p14="http://schemas.microsoft.com/office/powerpoint/2010/main" val="2767953744"/>
      </p:ext>
    </p:extLst>
  </p:cSld>
  <p:clrMapOvr>
    <a:masterClrMapping/>
  </p:clrMapOvr>
  <p:transition spd="slow" advTm="3979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2616" y="624109"/>
            <a:ext cx="9921996" cy="59173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dirty="0"/>
              <a:t>PRETVORI:</a:t>
            </a:r>
            <a:br>
              <a:rPr lang="sl-SI" dirty="0"/>
            </a:br>
            <a:r>
              <a:rPr lang="sl-SI" dirty="0"/>
              <a:t>1 dag = </a:t>
            </a:r>
            <a:r>
              <a:rPr lang="sl-SI" b="1" dirty="0">
                <a:solidFill>
                  <a:schemeClr val="accent1"/>
                </a:solidFill>
              </a:rPr>
              <a:t>10</a:t>
            </a:r>
            <a:r>
              <a:rPr lang="sl-SI" dirty="0"/>
              <a:t> g                   3 dag = </a:t>
            </a:r>
            <a:r>
              <a:rPr lang="sl-SI" b="1" dirty="0">
                <a:solidFill>
                  <a:schemeClr val="accent1"/>
                </a:solidFill>
              </a:rPr>
              <a:t>30</a:t>
            </a:r>
            <a:r>
              <a:rPr lang="sl-SI" dirty="0"/>
              <a:t> g</a:t>
            </a:r>
            <a:br>
              <a:rPr lang="sl-SI" dirty="0"/>
            </a:br>
            <a:r>
              <a:rPr lang="sl-SI" dirty="0"/>
              <a:t>77 dag = </a:t>
            </a:r>
            <a:r>
              <a:rPr lang="sl-SI" b="1" dirty="0">
                <a:solidFill>
                  <a:schemeClr val="accent1"/>
                </a:solidFill>
              </a:rPr>
              <a:t>770</a:t>
            </a:r>
            <a:r>
              <a:rPr lang="sl-SI" dirty="0"/>
              <a:t> g              405 dag = </a:t>
            </a:r>
            <a:r>
              <a:rPr lang="sl-SI" b="1" dirty="0">
                <a:solidFill>
                  <a:schemeClr val="accent1"/>
                </a:solidFill>
              </a:rPr>
              <a:t>4050</a:t>
            </a:r>
            <a:r>
              <a:rPr lang="sl-SI" dirty="0"/>
              <a:t> g</a:t>
            </a:r>
            <a:br>
              <a:rPr lang="sl-SI" dirty="0"/>
            </a:br>
            <a:r>
              <a:rPr lang="sl-SI" dirty="0"/>
              <a:t>600 g= </a:t>
            </a:r>
            <a:r>
              <a:rPr lang="sl-SI" b="1" dirty="0">
                <a:solidFill>
                  <a:schemeClr val="accent1"/>
                </a:solidFill>
              </a:rPr>
              <a:t>60</a:t>
            </a:r>
            <a:r>
              <a:rPr lang="sl-SI" dirty="0"/>
              <a:t> dag                780 g = </a:t>
            </a:r>
            <a:r>
              <a:rPr lang="sl-SI" b="1" dirty="0">
                <a:solidFill>
                  <a:schemeClr val="accent1"/>
                </a:solidFill>
              </a:rPr>
              <a:t>78</a:t>
            </a:r>
            <a:r>
              <a:rPr lang="sl-SI" dirty="0"/>
              <a:t> dag</a:t>
            </a:r>
            <a:br>
              <a:rPr lang="sl-SI" dirty="0"/>
            </a:br>
            <a:r>
              <a:rPr lang="sl-SI" dirty="0"/>
              <a:t>5000 g= </a:t>
            </a:r>
            <a:r>
              <a:rPr lang="sl-SI" b="1" dirty="0">
                <a:solidFill>
                  <a:schemeClr val="accent1"/>
                </a:solidFill>
              </a:rPr>
              <a:t>5 </a:t>
            </a:r>
            <a:r>
              <a:rPr lang="sl-SI" dirty="0"/>
              <a:t>kg                     8 kg = </a:t>
            </a:r>
            <a:r>
              <a:rPr lang="sl-SI" b="1" dirty="0">
                <a:solidFill>
                  <a:schemeClr val="accent1"/>
                </a:solidFill>
              </a:rPr>
              <a:t>8000</a:t>
            </a:r>
            <a:r>
              <a:rPr lang="sl-SI" dirty="0"/>
              <a:t> g</a:t>
            </a:r>
            <a:br>
              <a:rPr lang="sl-SI" dirty="0"/>
            </a:br>
            <a:r>
              <a:rPr lang="sl-SI" dirty="0"/>
              <a:t>6 t = </a:t>
            </a:r>
            <a:r>
              <a:rPr lang="sl-SI" b="1" dirty="0">
                <a:solidFill>
                  <a:schemeClr val="accent1"/>
                </a:solidFill>
              </a:rPr>
              <a:t>6000</a:t>
            </a:r>
            <a:r>
              <a:rPr lang="sl-SI" dirty="0"/>
              <a:t> kg                    9 t 450 kg = </a:t>
            </a:r>
            <a:r>
              <a:rPr lang="sl-SI" b="1" dirty="0">
                <a:solidFill>
                  <a:schemeClr val="accent1"/>
                </a:solidFill>
              </a:rPr>
              <a:t>9450 </a:t>
            </a:r>
            <a:r>
              <a:rPr lang="sl-SI" dirty="0"/>
              <a:t>kg</a:t>
            </a:r>
            <a:br>
              <a:rPr lang="sl-SI" dirty="0"/>
            </a:br>
            <a:r>
              <a:rPr lang="sl-SI" dirty="0"/>
              <a:t>25 kg= </a:t>
            </a:r>
            <a:r>
              <a:rPr lang="sl-SI" b="1" dirty="0">
                <a:solidFill>
                  <a:schemeClr val="accent1"/>
                </a:solidFill>
              </a:rPr>
              <a:t>2500</a:t>
            </a:r>
            <a:r>
              <a:rPr lang="sl-SI" dirty="0"/>
              <a:t> dag               78 kg = </a:t>
            </a:r>
            <a:r>
              <a:rPr lang="sl-SI" b="1" dirty="0">
                <a:solidFill>
                  <a:schemeClr val="accent1"/>
                </a:solidFill>
              </a:rPr>
              <a:t>7800</a:t>
            </a:r>
            <a:r>
              <a:rPr lang="sl-SI" dirty="0"/>
              <a:t> dag</a:t>
            </a:r>
          </a:p>
        </p:txBody>
      </p:sp>
    </p:spTree>
    <p:extLst>
      <p:ext uri="{BB962C8B-B14F-4D97-AF65-F5344CB8AC3E}">
        <p14:creationId xmlns:p14="http://schemas.microsoft.com/office/powerpoint/2010/main" val="4279390646"/>
      </p:ext>
    </p:extLst>
  </p:cSld>
  <p:clrMapOvr>
    <a:masterClrMapping/>
  </p:clrMapOvr>
  <p:transition spd="slow" advTm="10414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329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Merjenje mase      Prirejeno po Nataša Anderlič in Ana Vodopivec</vt:lpstr>
      <vt:lpstr>Enote za maso</vt:lpstr>
      <vt:lpstr>PowerPoint Presentation</vt:lpstr>
      <vt:lpstr>Katera tehtnica kaže pravilno?        10 g =1 dag 100 g = 10 dag 1000 g = 100 dag = 1 kg</vt:lpstr>
      <vt:lpstr>PowerPoint Presentation</vt:lpstr>
      <vt:lpstr>PowerPoint Presentation</vt:lpstr>
      <vt:lpstr>Masa in deli celote             </vt:lpstr>
      <vt:lpstr>PRETVORI: 1 dag =____g                3 dag =____g 77 dag =____g              405 dag =____g 600 g=____dag             780 g=____dag 5000 g=____kg              8 kg =____g 6 t =____kg                    9 t 450 kg =____kg 25 kg=___dag               78 kg =____dag</vt:lpstr>
      <vt:lpstr>PRETVORI: 1 dag = 10 g                   3 dag = 30 g 77 dag = 770 g              405 dag = 4050 g 600 g= 60 dag                780 g = 78 dag 5000 g= 5 kg                     8 kg = 8000 g 6 t = 6000 kg                    9 t 450 kg = 9450 kg 25 kg= 2500 dag               78 kg = 7800 dag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Merjenje mase</dc:title>
  <dc:creator>Žiga</dc:creator>
  <cp:lastModifiedBy>Vanja</cp:lastModifiedBy>
  <cp:revision>13</cp:revision>
  <dcterms:modified xsi:type="dcterms:W3CDTF">2020-05-06T20:51:13Z</dcterms:modified>
</cp:coreProperties>
</file>