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2"/>
  </p:notesMasterIdLst>
  <p:sldIdLst>
    <p:sldId id="256" r:id="rId2"/>
    <p:sldId id="292" r:id="rId3"/>
    <p:sldId id="264" r:id="rId4"/>
    <p:sldId id="265" r:id="rId5"/>
    <p:sldId id="285" r:id="rId6"/>
    <p:sldId id="286" r:id="rId7"/>
    <p:sldId id="287" r:id="rId8"/>
    <p:sldId id="288" r:id="rId9"/>
    <p:sldId id="289" r:id="rId10"/>
    <p:sldId id="290" r:id="rId11"/>
  </p:sldIdLst>
  <p:sldSz cx="9144000" cy="5143500" type="screen16x9"/>
  <p:notesSz cx="6858000" cy="9144000"/>
  <p:embeddedFontLst>
    <p:embeddedFont>
      <p:font typeface="Lato Light" panose="020B0604020202020204" charset="-18"/>
      <p:regular r:id="rId13"/>
      <p:bold r:id="rId14"/>
      <p:italic r:id="rId15"/>
      <p:boldItalic r:id="rId16"/>
    </p:embeddedFont>
    <p:embeddedFont>
      <p:font typeface="Lato Hairline" panose="020B0604020202020204" charset="-18"/>
      <p:regular r:id="rId17"/>
      <p:bold r:id="rId18"/>
      <p:italic r:id="rId19"/>
      <p:boldItalic r:id="rId20"/>
    </p:embeddedFont>
    <p:embeddedFont>
      <p:font typeface="Century Gothic" panose="020B0502020202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567CC2-69FF-4C3F-84CD-974E1FD7A560}">
  <a:tblStyle styleId="{E3567CC2-69FF-4C3F-84CD-974E1FD7A56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83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2" descr="paint_transparent1.png"/>
          <p:cNvPicPr preferRelativeResize="0"/>
          <p:nvPr/>
        </p:nvPicPr>
        <p:blipFill rotWithShape="1">
          <a:blip r:embed="rId3">
            <a:alphaModFix/>
          </a:blip>
          <a:srcRect l="55211"/>
          <a:stretch/>
        </p:blipFill>
        <p:spPr>
          <a:xfrm>
            <a:off x="1" y="0"/>
            <a:ext cx="4095677" cy="5143500"/>
          </a:xfrm>
          <a:prstGeom prst="rect">
            <a:avLst/>
          </a:prstGeom>
          <a:noFill/>
          <a:ln>
            <a:noFill/>
          </a:ln>
        </p:spPr>
      </p:pic>
      <p:sp>
        <p:nvSpPr>
          <p:cNvPr id="11" name="Google Shape;11;p2"/>
          <p:cNvSpPr txBox="1">
            <a:spLocks noGrp="1"/>
          </p:cNvSpPr>
          <p:nvPr>
            <p:ph type="ctrTitle"/>
          </p:nvPr>
        </p:nvSpPr>
        <p:spPr>
          <a:xfrm>
            <a:off x="3208125" y="3287225"/>
            <a:ext cx="5250300" cy="11598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Google Shape;22;p5"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 name="Google Shape;23;p5"/>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Google Shape;24;p5"/>
          <p:cNvSpPr txBox="1">
            <a:spLocks noGrp="1"/>
          </p:cNvSpPr>
          <p:nvPr>
            <p:ph type="body" idx="1"/>
          </p:nvPr>
        </p:nvSpPr>
        <p:spPr>
          <a:xfrm>
            <a:off x="457200" y="2244400"/>
            <a:ext cx="5511300" cy="26052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Google Shape;33;p7"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 name="Google Shape;34;p7"/>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489775"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body" idx="2"/>
          </p:nvPr>
        </p:nvSpPr>
        <p:spPr>
          <a:xfrm>
            <a:off x="2415136"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7"/>
          <p:cNvSpPr txBox="1">
            <a:spLocks noGrp="1"/>
          </p:cNvSpPr>
          <p:nvPr>
            <p:ph type="body" idx="3"/>
          </p:nvPr>
        </p:nvSpPr>
        <p:spPr>
          <a:xfrm>
            <a:off x="4340497"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9"/>
        <p:cNvGrpSpPr/>
        <p:nvPr/>
      </p:nvGrpSpPr>
      <p:grpSpPr>
        <a:xfrm>
          <a:off x="0" y="0"/>
          <a:ext cx="0" cy="0"/>
          <a:chOff x="0" y="0"/>
          <a:chExt cx="0" cy="0"/>
        </a:xfrm>
      </p:grpSpPr>
      <p:pic>
        <p:nvPicPr>
          <p:cNvPr id="40" name="Google Shape;40;p8"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 name="Google Shape;41;p8"/>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2" name="Google Shape;42;p8"/>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9"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 name="Google Shape;45;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400"/>
              <a:buNone/>
              <a:defRPr sz="1400"/>
            </a:lvl1pPr>
          </a:lstStyle>
          <a:p>
            <a:endParaRPr/>
          </a:p>
        </p:txBody>
      </p:sp>
      <p:sp>
        <p:nvSpPr>
          <p:cNvPr id="46" name="Google Shape;46;p9"/>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circle" type="blank">
  <p:cSld name="BLANK">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Google Shape;48;p10" descr="paint_transparent4.png"/>
          <p:cNvPicPr preferRelativeResize="0"/>
          <p:nvPr/>
        </p:nvPicPr>
        <p:blipFill>
          <a:blip r:embed="rId3">
            <a:alphaModFix/>
          </a:blip>
          <a:stretch>
            <a:fillRect/>
          </a:stretch>
        </p:blipFill>
        <p:spPr>
          <a:xfrm>
            <a:off x="0" y="0"/>
            <a:ext cx="9144000" cy="5143513"/>
          </a:xfrm>
          <a:prstGeom prst="rect">
            <a:avLst/>
          </a:prstGeom>
          <a:noFill/>
          <a:ln>
            <a:noFill/>
          </a:ln>
        </p:spPr>
      </p:pic>
      <p:sp>
        <p:nvSpPr>
          <p:cNvPr id="49" name="Google Shape;49;p1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half">
  <p:cSld name="BLANK_1_1">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1pPr>
            <a:lvl2pPr lvl="1">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2pPr>
            <a:lvl3pPr lvl="2">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3pPr>
            <a:lvl4pPr lvl="3">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4pPr>
            <a:lvl5pPr lvl="4">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5pPr>
            <a:lvl6pPr lvl="5">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6pPr>
            <a:lvl7pPr lvl="6">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7pPr>
            <a:lvl8pPr lvl="7">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8pPr>
            <a:lvl9pPr lvl="8">
              <a:spcBef>
                <a:spcPts val="0"/>
              </a:spcBef>
              <a:spcAft>
                <a:spcPts val="0"/>
              </a:spcAft>
              <a:buClr>
                <a:schemeClr val="dk1"/>
              </a:buClr>
              <a:buSzPts val="4800"/>
              <a:buFont typeface="Lato Hairline"/>
              <a:buNone/>
              <a:defRPr sz="4800">
                <a:solidFill>
                  <a:schemeClr val="dk1"/>
                </a:solidFill>
                <a:latin typeface="Lato Hairline"/>
                <a:ea typeface="Lato Hairline"/>
                <a:cs typeface="Lato Hairline"/>
                <a:sym typeface="Lato Hairline"/>
              </a:defRPr>
            </a:lvl9pPr>
          </a:lstStyle>
          <a:p>
            <a:endParaRPr/>
          </a:p>
        </p:txBody>
      </p:sp>
      <p:sp>
        <p:nvSpPr>
          <p:cNvPr id="7" name="Google Shape;7;p1"/>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chemeClr val="lt2"/>
              </a:buClr>
              <a:buSzPts val="1800"/>
              <a:buFont typeface="Lato Light"/>
              <a:buChar char="×"/>
              <a:defRPr sz="1800">
                <a:solidFill>
                  <a:schemeClr val="dk2"/>
                </a:solidFill>
                <a:latin typeface="Lato Light"/>
                <a:ea typeface="Lato Light"/>
                <a:cs typeface="Lato Light"/>
                <a:sym typeface="Lato Light"/>
              </a:defRPr>
            </a:lvl1pPr>
            <a:lvl2pPr marL="914400" lvl="1" indent="-342900">
              <a:spcBef>
                <a:spcPts val="0"/>
              </a:spcBef>
              <a:spcAft>
                <a:spcPts val="0"/>
              </a:spcAft>
              <a:buClr>
                <a:schemeClr val="lt2"/>
              </a:buClr>
              <a:buSzPts val="1800"/>
              <a:buFont typeface="Lato Light"/>
              <a:buChar char="×"/>
              <a:defRPr sz="1800">
                <a:solidFill>
                  <a:schemeClr val="dk2"/>
                </a:solidFill>
                <a:latin typeface="Lato Light"/>
                <a:ea typeface="Lato Light"/>
                <a:cs typeface="Lato Light"/>
                <a:sym typeface="Lato Light"/>
              </a:defRPr>
            </a:lvl2pPr>
            <a:lvl3pPr marL="1371600" lvl="2" indent="-342900">
              <a:spcBef>
                <a:spcPts val="0"/>
              </a:spcBef>
              <a:spcAft>
                <a:spcPts val="0"/>
              </a:spcAft>
              <a:buClr>
                <a:schemeClr val="lt2"/>
              </a:buClr>
              <a:buSzPts val="1800"/>
              <a:buFont typeface="Lato Light"/>
              <a:buChar char="×"/>
              <a:defRPr sz="1800">
                <a:solidFill>
                  <a:schemeClr val="dk2"/>
                </a:solidFill>
                <a:latin typeface="Lato Light"/>
                <a:ea typeface="Lato Light"/>
                <a:cs typeface="Lato Light"/>
                <a:sym typeface="Lato Light"/>
              </a:defRPr>
            </a:lvl3pPr>
            <a:lvl4pPr marL="1828800" lvl="3"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4pPr>
            <a:lvl5pPr marL="2286000" lvl="4"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5pPr>
            <a:lvl6pPr marL="2743200" lvl="5"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6pPr>
            <a:lvl7pPr marL="3200400" lvl="6"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7pPr>
            <a:lvl8pPr marL="3657600" lvl="7"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8pPr>
            <a:lvl9pPr marL="4114800" lvl="8" indent="-342900">
              <a:spcBef>
                <a:spcPts val="0"/>
              </a:spcBef>
              <a:spcAft>
                <a:spcPts val="0"/>
              </a:spcAft>
              <a:buClr>
                <a:schemeClr val="dk2"/>
              </a:buClr>
              <a:buSzPts val="1800"/>
              <a:buFont typeface="Lato Light"/>
              <a:buChar char="■"/>
              <a:defRPr sz="1800">
                <a:solidFill>
                  <a:schemeClr val="dk2"/>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lvl="0" algn="r">
              <a:buNone/>
              <a:defRPr sz="1800">
                <a:solidFill>
                  <a:schemeClr val="lt1"/>
                </a:solidFill>
                <a:latin typeface="Lato Light"/>
                <a:ea typeface="Lato Light"/>
                <a:cs typeface="Lato Light"/>
                <a:sym typeface="Lato Light"/>
              </a:defRPr>
            </a:lvl1pPr>
            <a:lvl2pPr lvl="1" algn="r">
              <a:buNone/>
              <a:defRPr sz="1800">
                <a:solidFill>
                  <a:schemeClr val="lt1"/>
                </a:solidFill>
                <a:latin typeface="Lato Light"/>
                <a:ea typeface="Lato Light"/>
                <a:cs typeface="Lato Light"/>
                <a:sym typeface="Lato Light"/>
              </a:defRPr>
            </a:lvl2pPr>
            <a:lvl3pPr lvl="2" algn="r">
              <a:buNone/>
              <a:defRPr sz="1800">
                <a:solidFill>
                  <a:schemeClr val="lt1"/>
                </a:solidFill>
                <a:latin typeface="Lato Light"/>
                <a:ea typeface="Lato Light"/>
                <a:cs typeface="Lato Light"/>
                <a:sym typeface="Lato Light"/>
              </a:defRPr>
            </a:lvl3pPr>
            <a:lvl4pPr lvl="3" algn="r">
              <a:buNone/>
              <a:defRPr sz="1800">
                <a:solidFill>
                  <a:schemeClr val="lt1"/>
                </a:solidFill>
                <a:latin typeface="Lato Light"/>
                <a:ea typeface="Lato Light"/>
                <a:cs typeface="Lato Light"/>
                <a:sym typeface="Lato Light"/>
              </a:defRPr>
            </a:lvl4pPr>
            <a:lvl5pPr lvl="4" algn="r">
              <a:buNone/>
              <a:defRPr sz="1800">
                <a:solidFill>
                  <a:schemeClr val="lt1"/>
                </a:solidFill>
                <a:latin typeface="Lato Light"/>
                <a:ea typeface="Lato Light"/>
                <a:cs typeface="Lato Light"/>
                <a:sym typeface="Lato Light"/>
              </a:defRPr>
            </a:lvl5pPr>
            <a:lvl6pPr lvl="5" algn="r">
              <a:buNone/>
              <a:defRPr sz="1800">
                <a:solidFill>
                  <a:schemeClr val="lt1"/>
                </a:solidFill>
                <a:latin typeface="Lato Light"/>
                <a:ea typeface="Lato Light"/>
                <a:cs typeface="Lato Light"/>
                <a:sym typeface="Lato Light"/>
              </a:defRPr>
            </a:lvl6pPr>
            <a:lvl7pPr lvl="6" algn="r">
              <a:buNone/>
              <a:defRPr sz="1800">
                <a:solidFill>
                  <a:schemeClr val="lt1"/>
                </a:solidFill>
                <a:latin typeface="Lato Light"/>
                <a:ea typeface="Lato Light"/>
                <a:cs typeface="Lato Light"/>
                <a:sym typeface="Lato Light"/>
              </a:defRPr>
            </a:lvl7pPr>
            <a:lvl8pPr lvl="7" algn="r">
              <a:buNone/>
              <a:defRPr sz="1800">
                <a:solidFill>
                  <a:schemeClr val="lt1"/>
                </a:solidFill>
                <a:latin typeface="Lato Light"/>
                <a:ea typeface="Lato Light"/>
                <a:cs typeface="Lato Light"/>
                <a:sym typeface="Lato Light"/>
              </a:defRPr>
            </a:lvl8pPr>
            <a:lvl9pPr lvl="8" algn="r">
              <a:buNone/>
              <a:defRPr sz="1800">
                <a:solidFill>
                  <a:schemeClr val="lt1"/>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4" r:id="rId4"/>
    <p:sldLayoutId id="2147483655" r:id="rId5"/>
    <p:sldLayoutId id="2147483656" r:id="rId6"/>
    <p:sldLayoutId id="2147483658"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jpg"/><Relationship Id="rId4" Type="http://schemas.openxmlformats.org/officeDocument/2006/relationships/image" Target="../media/image8.jp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p:nvPr>
        </p:nvSpPr>
        <p:spPr>
          <a:xfrm>
            <a:off x="2007476" y="2081048"/>
            <a:ext cx="6450949" cy="2365977"/>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sl-SI" dirty="0" smtClean="0"/>
              <a:t>SLIKANJE</a:t>
            </a:r>
            <a:br>
              <a:rPr lang="sl-SI" dirty="0" smtClean="0"/>
            </a:br>
            <a:r>
              <a:rPr lang="sl-SI" sz="2800" dirty="0" smtClean="0"/>
              <a:t>KAKO IZDELATI VODENE BARVE IZ NARAVNIH SESTAVIN</a:t>
            </a:r>
            <a:r>
              <a:rPr lang="sl-SI" dirty="0" smtClean="0"/>
              <a:t/>
            </a:r>
            <a:br>
              <a:rPr lang="sl-SI" dirty="0" smtClean="0"/>
            </a:br>
            <a:r>
              <a:rPr lang="sl-SI" sz="2800" dirty="0" smtClean="0">
                <a:solidFill>
                  <a:srgbClr val="FFC000"/>
                </a:solidFill>
              </a:rPr>
              <a:t>NARAVNA BARVILA</a:t>
            </a:r>
            <a:endParaRPr sz="2800" dirty="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4" name="Slika 3"/>
          <p:cNvPicPr>
            <a:picLocks noChangeAspect="1"/>
          </p:cNvPicPr>
          <p:nvPr/>
        </p:nvPicPr>
        <p:blipFill rotWithShape="1">
          <a:blip r:embed="rId2">
            <a:extLst>
              <a:ext uri="{28A0092B-C50C-407E-A947-70E740481C1C}">
                <a14:useLocalDpi xmlns:a14="http://schemas.microsoft.com/office/drawing/2010/main" val="0"/>
              </a:ext>
            </a:extLst>
          </a:blip>
          <a:srcRect l="446" r="2099" b="11792"/>
          <a:stretch/>
        </p:blipFill>
        <p:spPr>
          <a:xfrm>
            <a:off x="567558" y="322367"/>
            <a:ext cx="6474699" cy="4351284"/>
          </a:xfrm>
          <a:prstGeom prst="rect">
            <a:avLst/>
          </a:prstGeom>
        </p:spPr>
      </p:pic>
    </p:spTree>
    <p:extLst>
      <p:ext uri="{BB962C8B-B14F-4D97-AF65-F5344CB8AC3E}">
        <p14:creationId xmlns:p14="http://schemas.microsoft.com/office/powerpoint/2010/main" val="335149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a:p>
        </p:txBody>
      </p:sp>
      <p:sp>
        <p:nvSpPr>
          <p:cNvPr id="4" name="PoljeZBesedilom 3"/>
          <p:cNvSpPr txBox="1"/>
          <p:nvPr/>
        </p:nvSpPr>
        <p:spPr>
          <a:xfrm>
            <a:off x="5584192" y="662152"/>
            <a:ext cx="3184635" cy="2862322"/>
          </a:xfrm>
          <a:prstGeom prst="rect">
            <a:avLst/>
          </a:prstGeom>
          <a:noFill/>
        </p:spPr>
        <p:txBody>
          <a:bodyPr wrap="square" rtlCol="0">
            <a:spAutoFit/>
          </a:bodyPr>
          <a:lstStyle/>
          <a:p>
            <a:r>
              <a:rPr lang="sl-SI" sz="1800" dirty="0" smtClean="0">
                <a:latin typeface="Century Gothic" panose="020B0502020202020204" pitchFamily="34" charset="0"/>
              </a:rPr>
              <a:t>Pozdravljeni učenci. Kot običajno, je petek dan za likovno umetnost. Danes (ali kateri drugi dan) boste ustvarjali z naravnimi vodenimi barvami. Vsega skupaj vam bo vzelo 20 minut za pripravo in zabava se bo lahko začela.</a:t>
            </a:r>
            <a:endParaRPr lang="sl-SI" sz="1800" dirty="0">
              <a:latin typeface="Century Gothic" panose="020B0502020202020204" pitchFamily="34" charset="0"/>
            </a:endParaRPr>
          </a:p>
        </p:txBody>
      </p:sp>
    </p:spTree>
    <p:extLst>
      <p:ext uri="{BB962C8B-B14F-4D97-AF65-F5344CB8AC3E}">
        <p14:creationId xmlns:p14="http://schemas.microsoft.com/office/powerpoint/2010/main" val="3263210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21"/>
          <p:cNvSpPr txBox="1">
            <a:spLocks noGrp="1"/>
          </p:cNvSpPr>
          <p:nvPr>
            <p:ph type="body" idx="1"/>
          </p:nvPr>
        </p:nvSpPr>
        <p:spPr>
          <a:xfrm>
            <a:off x="489775" y="1334814"/>
            <a:ext cx="1831500" cy="3590961"/>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sl-SI" dirty="0" smtClean="0">
                <a:latin typeface="Century Gothic" panose="020B0502020202020204" pitchFamily="34" charset="0"/>
              </a:rPr>
              <a:t>Teče že tretji teden odkar smo doma. Čas je za naslednjo likovno nalogo. </a:t>
            </a:r>
          </a:p>
          <a:p>
            <a:pPr marL="0" lvl="0" indent="0" algn="l" rtl="0">
              <a:spcBef>
                <a:spcPts val="600"/>
              </a:spcBef>
              <a:spcAft>
                <a:spcPts val="0"/>
              </a:spcAft>
              <a:buNone/>
            </a:pPr>
            <a:r>
              <a:rPr lang="sl-SI" dirty="0" smtClean="0">
                <a:latin typeface="Century Gothic" panose="020B0502020202020204" pitchFamily="34" charset="0"/>
              </a:rPr>
              <a:t>Danes boste slikali z vodenimi barvami, ki si jih boste, seveda s pomočjo odraslih, naredili sami. </a:t>
            </a:r>
            <a:endParaRPr lang="sl-SI" dirty="0">
              <a:latin typeface="Century Gothic" panose="020B0502020202020204" pitchFamily="34" charset="0"/>
            </a:endParaRPr>
          </a:p>
        </p:txBody>
      </p:sp>
      <p:sp>
        <p:nvSpPr>
          <p:cNvPr id="122" name="Google Shape;122;p21"/>
          <p:cNvSpPr txBox="1">
            <a:spLocks noGrp="1"/>
          </p:cNvSpPr>
          <p:nvPr>
            <p:ph type="body" idx="2"/>
          </p:nvPr>
        </p:nvSpPr>
        <p:spPr>
          <a:xfrm>
            <a:off x="2508996" y="1689483"/>
            <a:ext cx="1831500" cy="2823706"/>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sl-SI" dirty="0" smtClean="0">
                <a:latin typeface="Century Gothic" panose="020B0502020202020204" pitchFamily="34" charset="0"/>
              </a:rPr>
              <a:t>S starši se boste pogovorili o tem, kaj bi bilo primerno za izdelavo takih barv? Mogoče kaj iz vašega vrta, iz kuhinje…..? </a:t>
            </a:r>
          </a:p>
          <a:p>
            <a:pPr marL="0" lvl="0" indent="0" algn="l" rtl="0">
              <a:spcBef>
                <a:spcPts val="600"/>
              </a:spcBef>
              <a:spcAft>
                <a:spcPts val="0"/>
              </a:spcAft>
              <a:buNone/>
            </a:pPr>
            <a:endParaRPr dirty="0"/>
          </a:p>
        </p:txBody>
      </p:sp>
      <p:sp>
        <p:nvSpPr>
          <p:cNvPr id="124" name="Google Shape;124;p21"/>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2" name="AutoShape 2" descr="Smily PNG HD Transparent Smily HD.PNG Images. | Plu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2"/>
          <p:cNvSpPr txBox="1">
            <a:spLocks noGrp="1"/>
          </p:cNvSpPr>
          <p:nvPr>
            <p:ph type="title" idx="4294967295"/>
          </p:nvPr>
        </p:nvSpPr>
        <p:spPr>
          <a:xfrm>
            <a:off x="5284618" y="641131"/>
            <a:ext cx="3570368" cy="106854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2400" b="1" dirty="0" smtClean="0">
                <a:solidFill>
                  <a:schemeClr val="accent6">
                    <a:lumMod val="60000"/>
                    <a:lumOff val="40000"/>
                  </a:schemeClr>
                </a:solidFill>
              </a:rPr>
              <a:t>ČE MALO POMISLIŠ</a:t>
            </a:r>
            <a:r>
              <a:rPr lang="sl-SI" sz="2400" b="1" dirty="0" smtClean="0">
                <a:solidFill>
                  <a:schemeClr val="accent6">
                    <a:lumMod val="60000"/>
                    <a:lumOff val="40000"/>
                  </a:schemeClr>
                </a:solidFill>
              </a:rPr>
              <a:t>,</a:t>
            </a:r>
            <a:r>
              <a:rPr lang="es-ES" sz="2400" b="1" dirty="0" smtClean="0">
                <a:solidFill>
                  <a:schemeClr val="accent6">
                    <a:lumMod val="60000"/>
                    <a:lumOff val="40000"/>
                  </a:schemeClr>
                </a:solidFill>
              </a:rPr>
              <a:t> SE HITRO DOMISLIŠ…</a:t>
            </a:r>
            <a:endParaRPr lang="es-ES" sz="2400" b="1" dirty="0">
              <a:solidFill>
                <a:schemeClr val="accent6">
                  <a:lumMod val="60000"/>
                  <a:lumOff val="40000"/>
                </a:schemeClr>
              </a:solidFill>
            </a:endParaRPr>
          </a:p>
        </p:txBody>
      </p:sp>
      <p:sp>
        <p:nvSpPr>
          <p:cNvPr id="131" name="Google Shape;131;p22"/>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77" y="394533"/>
            <a:ext cx="1771242" cy="1315147"/>
          </a:xfrm>
          <a:prstGeom prst="rect">
            <a:avLst/>
          </a:prstGeom>
        </p:spPr>
      </p:pic>
      <p:pic>
        <p:nvPicPr>
          <p:cNvPr id="3" name="Slika 2"/>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6185" y="2015167"/>
            <a:ext cx="2230943" cy="1656475"/>
          </a:xfrm>
          <a:prstGeom prst="rect">
            <a:avLst/>
          </a:prstGeom>
        </p:spPr>
      </p:pic>
      <p:pic>
        <p:nvPicPr>
          <p:cNvPr id="4" name="Slika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401751" y="434459"/>
            <a:ext cx="946853" cy="1275222"/>
          </a:xfrm>
          <a:prstGeom prst="rect">
            <a:avLst/>
          </a:prstGeom>
        </p:spPr>
      </p:pic>
      <p:pic>
        <p:nvPicPr>
          <p:cNvPr id="5" name="Slika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0019" y="2593233"/>
            <a:ext cx="2338371" cy="1736240"/>
          </a:xfrm>
          <a:prstGeom prst="rect">
            <a:avLst/>
          </a:prstGeom>
        </p:spPr>
      </p:pic>
      <p:pic>
        <p:nvPicPr>
          <p:cNvPr id="6" name="Slika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4457" y="538999"/>
            <a:ext cx="1439425" cy="1938620"/>
          </a:xfrm>
          <a:prstGeom prst="rect">
            <a:avLst/>
          </a:prstGeom>
        </p:spPr>
      </p:pic>
      <p:pic>
        <p:nvPicPr>
          <p:cNvPr id="7" name="Slika 6"/>
          <p:cNvPicPr>
            <a:picLocks noChangeAspect="1"/>
          </p:cNvPicPr>
          <p:nvPr/>
        </p:nvPicPr>
        <p:blipFill rotWithShape="1">
          <a:blip r:embed="rId11">
            <a:extLst>
              <a:ext uri="{BEBA8EAE-BF5A-486C-A8C5-ECC9F3942E4B}">
                <a14:imgProps xmlns:a14="http://schemas.microsoft.com/office/drawing/2010/main">
                  <a14:imgLayer r:embed="rId12">
                    <a14:imgEffect>
                      <a14:backgroundRemoval t="3208" b="90000" l="10000" r="90000"/>
                    </a14:imgEffect>
                  </a14:imgLayer>
                </a14:imgProps>
              </a:ext>
            </a:extLst>
          </a:blip>
          <a:srcRect l="29976" r="24660" b="30998"/>
          <a:stretch/>
        </p:blipFill>
        <p:spPr>
          <a:xfrm>
            <a:off x="1493791" y="3244168"/>
            <a:ext cx="726228" cy="1626283"/>
          </a:xfrm>
          <a:prstGeom prst="rect">
            <a:avLst/>
          </a:prstGeom>
        </p:spPr>
      </p:pic>
      <p:pic>
        <p:nvPicPr>
          <p:cNvPr id="8" name="Slika 7"/>
          <p:cNvPicPr>
            <a:picLocks noChangeAspect="1"/>
          </p:cNvPicPr>
          <p:nvPr/>
        </p:nvPicPr>
        <p:blipFill>
          <a:blip r:embed="rId13"/>
          <a:stretch>
            <a:fillRect/>
          </a:stretch>
        </p:blipFill>
        <p:spPr>
          <a:xfrm>
            <a:off x="4707012" y="3058030"/>
            <a:ext cx="577606" cy="1615621"/>
          </a:xfrm>
          <a:prstGeom prst="rect">
            <a:avLst/>
          </a:prstGeom>
        </p:spPr>
      </p:pic>
      <p:sp>
        <p:nvSpPr>
          <p:cNvPr id="9" name="PoljeZBesedilom 8"/>
          <p:cNvSpPr txBox="1"/>
          <p:nvPr/>
        </p:nvSpPr>
        <p:spPr>
          <a:xfrm>
            <a:off x="5830179" y="3568617"/>
            <a:ext cx="2798814" cy="954107"/>
          </a:xfrm>
          <a:prstGeom prst="rect">
            <a:avLst/>
          </a:prstGeom>
          <a:noFill/>
        </p:spPr>
        <p:txBody>
          <a:bodyPr wrap="square" rtlCol="0">
            <a:spAutoFit/>
          </a:bodyPr>
          <a:lstStyle/>
          <a:p>
            <a:r>
              <a:rPr lang="sl-SI" dirty="0" smtClean="0">
                <a:solidFill>
                  <a:srgbClr val="FFC000"/>
                </a:solidFill>
              </a:rPr>
              <a:t>KORENJE, ŠPINAČA, ARONIJA, RDEČA PESA, KAVA, ŽAFRANIKA, CURRY, CIMET, RDEČA PAPRIKA?</a:t>
            </a:r>
            <a:endParaRPr lang="sl-SI" dirty="0">
              <a:solidFill>
                <a:srgbClr val="FFC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15159" y="536029"/>
            <a:ext cx="6542690" cy="1177158"/>
          </a:xfrm>
        </p:spPr>
        <p:txBody>
          <a:bodyPr/>
          <a:lstStyle/>
          <a:p>
            <a:r>
              <a:rPr lang="sl-SI" sz="1800" dirty="0" smtClean="0">
                <a:latin typeface="Century Gothic" panose="020B0502020202020204" pitchFamily="34" charset="0"/>
              </a:rPr>
              <a:t>Kakšne pripomočke boste še potrebovali?</a:t>
            </a:r>
            <a:br>
              <a:rPr lang="sl-SI" sz="1800" dirty="0" smtClean="0">
                <a:latin typeface="Century Gothic" panose="020B0502020202020204" pitchFamily="34" charset="0"/>
              </a:rPr>
            </a:br>
            <a:r>
              <a:rPr lang="sl-SI" sz="1800" dirty="0" smtClean="0">
                <a:latin typeface="Century Gothic" panose="020B0502020202020204" pitchFamily="34" charset="0"/>
              </a:rPr>
              <a:t>Morda imate sokovnik; ali mešalnik </a:t>
            </a:r>
            <a:r>
              <a:rPr lang="sl-SI" sz="1800" dirty="0" err="1" smtClean="0">
                <a:latin typeface="Century Gothic" panose="020B0502020202020204" pitchFamily="34" charset="0"/>
              </a:rPr>
              <a:t>blender</a:t>
            </a:r>
            <a:r>
              <a:rPr lang="sl-SI" sz="1800" dirty="0" smtClean="0">
                <a:latin typeface="Century Gothic" panose="020B0502020202020204" pitchFamily="34" charset="0"/>
              </a:rPr>
              <a:t>, lahko pa uporabite navaden </a:t>
            </a:r>
            <a:r>
              <a:rPr lang="sl-SI" sz="1800" dirty="0" err="1" smtClean="0">
                <a:latin typeface="Century Gothic" panose="020B0502020202020204" pitchFamily="34" charset="0"/>
              </a:rPr>
              <a:t>ribež</a:t>
            </a:r>
            <a:r>
              <a:rPr lang="sl-SI" sz="1800" dirty="0" smtClean="0">
                <a:latin typeface="Century Gothic" panose="020B0502020202020204" pitchFamily="34" charset="0"/>
              </a:rPr>
              <a:t>, cedilo ali gazo za </a:t>
            </a:r>
            <a:r>
              <a:rPr lang="sl-SI" sz="1800" dirty="0" err="1" smtClean="0">
                <a:latin typeface="Century Gothic" panose="020B0502020202020204" pitchFamily="34" charset="0"/>
              </a:rPr>
              <a:t>precejevanje</a:t>
            </a:r>
            <a:r>
              <a:rPr lang="sl-SI" sz="1800" dirty="0" smtClean="0">
                <a:latin typeface="Century Gothic" panose="020B0502020202020204" pitchFamily="34" charset="0"/>
              </a:rPr>
              <a:t>.</a:t>
            </a:r>
            <a:endParaRPr lang="sl-SI" sz="1800" dirty="0">
              <a:latin typeface="Century Gothic" panose="020B0502020202020204" pitchFamily="34" charset="0"/>
            </a:endParaRPr>
          </a:p>
        </p:txBody>
      </p:sp>
      <p:sp>
        <p:nvSpPr>
          <p:cNvPr id="6" name="Označba mesta številke diapozitiva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90" y="1926290"/>
            <a:ext cx="2039916" cy="2747361"/>
          </a:xfrm>
          <a:prstGeom prst="rect">
            <a:avLst/>
          </a:prstGeom>
        </p:spPr>
      </p:pic>
      <p:pic>
        <p:nvPicPr>
          <p:cNvPr id="8" name="Slik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179" y="1926290"/>
            <a:ext cx="2039916" cy="2747361"/>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067" y="1910032"/>
            <a:ext cx="2051987" cy="2763619"/>
          </a:xfrm>
          <a:prstGeom prst="rect">
            <a:avLst/>
          </a:prstGeom>
        </p:spPr>
      </p:pic>
    </p:spTree>
    <p:extLst>
      <p:ext uri="{BB962C8B-B14F-4D97-AF65-F5344CB8AC3E}">
        <p14:creationId xmlns:p14="http://schemas.microsoft.com/office/powerpoint/2010/main" val="415905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83627" y="441435"/>
            <a:ext cx="5511300" cy="472965"/>
          </a:xfrm>
        </p:spPr>
        <p:txBody>
          <a:bodyPr/>
          <a:lstStyle/>
          <a:p>
            <a:r>
              <a:rPr lang="sl-SI" sz="2000" dirty="0" smtClean="0"/>
              <a:t>NAVODILO ZA DELO</a:t>
            </a:r>
            <a:endParaRPr lang="sl-SI" sz="2000" dirty="0"/>
          </a:p>
        </p:txBody>
      </p:sp>
      <p:sp>
        <p:nvSpPr>
          <p:cNvPr id="3" name="Označba mesta besedila 2"/>
          <p:cNvSpPr>
            <a:spLocks noGrp="1"/>
          </p:cNvSpPr>
          <p:nvPr>
            <p:ph type="body" idx="1"/>
          </p:nvPr>
        </p:nvSpPr>
        <p:spPr>
          <a:xfrm>
            <a:off x="383627" y="830318"/>
            <a:ext cx="5975131" cy="3788056"/>
          </a:xfrm>
        </p:spPr>
        <p:txBody>
          <a:bodyPr/>
          <a:lstStyle/>
          <a:p>
            <a:r>
              <a:rPr lang="sl-SI" dirty="0" smtClean="0"/>
              <a:t>Vsaki zelenjavi, dodaj pol decilitra vode , zmelji , precedi in barva je nared. </a:t>
            </a:r>
          </a:p>
          <a:p>
            <a:r>
              <a:rPr lang="sl-SI" dirty="0" err="1" smtClean="0"/>
              <a:t>Žafraniki</a:t>
            </a:r>
            <a:r>
              <a:rPr lang="sl-SI" dirty="0" smtClean="0"/>
              <a:t>, </a:t>
            </a:r>
            <a:r>
              <a:rPr lang="sl-SI" dirty="0" err="1" smtClean="0"/>
              <a:t>curry</a:t>
            </a:r>
            <a:r>
              <a:rPr lang="sl-SI" dirty="0" smtClean="0"/>
              <a:t> prašku in cimetu, dodaj manj kot pol decilitra vroče vode in pusti, da se izloči barva (bodi previden z vodo).</a:t>
            </a:r>
          </a:p>
          <a:p>
            <a:r>
              <a:rPr lang="sl-SI" dirty="0" smtClean="0"/>
              <a:t>Če bodo s tabo ustvarjali tudi starši, naj si skuhajo dobro turško kavo in ti je nekaj odstopijo (mora pa biti precej močna).</a:t>
            </a:r>
          </a:p>
          <a:p>
            <a:r>
              <a:rPr lang="sl-SI" dirty="0" smtClean="0"/>
              <a:t>Ko se tekočine ohladijo, da niso več vroče, je vse pripravljeno.</a:t>
            </a:r>
          </a:p>
          <a:p>
            <a:r>
              <a:rPr lang="sl-SI" dirty="0" smtClean="0"/>
              <a:t>Zdaj potrebuješ še list papirja, čopiče in akcija.</a:t>
            </a:r>
          </a:p>
          <a:p>
            <a:endParaRPr lang="sl-SI" dirty="0"/>
          </a:p>
        </p:txBody>
      </p:sp>
      <p:sp>
        <p:nvSpPr>
          <p:cNvPr id="4" name="Označba mesta številke diapoz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411562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številke diapoz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96525" y="378372"/>
            <a:ext cx="5980631" cy="4440619"/>
          </a:xfrm>
          <a:prstGeom prst="rect">
            <a:avLst/>
          </a:prstGeo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937" y="553164"/>
            <a:ext cx="2208513" cy="2974428"/>
          </a:xfrm>
          <a:prstGeom prst="rect">
            <a:avLst/>
          </a:prstGeom>
        </p:spPr>
      </p:pic>
      <p:sp>
        <p:nvSpPr>
          <p:cNvPr id="9" name="Oblak 8"/>
          <p:cNvSpPr/>
          <p:nvPr/>
        </p:nvSpPr>
        <p:spPr>
          <a:xfrm>
            <a:off x="108988" y="3312024"/>
            <a:ext cx="2354317" cy="175522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sl-SI"/>
          </a:p>
        </p:txBody>
      </p:sp>
      <p:sp>
        <p:nvSpPr>
          <p:cNvPr id="10" name="PoljeZBesedilom 9"/>
          <p:cNvSpPr txBox="1"/>
          <p:nvPr/>
        </p:nvSpPr>
        <p:spPr>
          <a:xfrm>
            <a:off x="485743" y="3834107"/>
            <a:ext cx="1807780" cy="984885"/>
          </a:xfrm>
          <a:prstGeom prst="rect">
            <a:avLst/>
          </a:prstGeom>
          <a:noFill/>
        </p:spPr>
        <p:txBody>
          <a:bodyPr wrap="square" rtlCol="0">
            <a:spAutoFit/>
          </a:bodyPr>
          <a:lstStyle/>
          <a:p>
            <a:r>
              <a:rPr lang="sl-SI" sz="1100" dirty="0" smtClean="0">
                <a:latin typeface="Century Gothic" panose="020B0502020202020204" pitchFamily="34" charset="0"/>
              </a:rPr>
              <a:t>Pripravi si tudi brisačko, kajti vedno, ko opereš čopič, ga obriši. Nanašaš čiste barve.</a:t>
            </a:r>
          </a:p>
          <a:p>
            <a:endParaRPr lang="sl-SI" dirty="0"/>
          </a:p>
        </p:txBody>
      </p:sp>
    </p:spTree>
    <p:extLst>
      <p:ext uri="{BB962C8B-B14F-4D97-AF65-F5344CB8AC3E}">
        <p14:creationId xmlns:p14="http://schemas.microsoft.com/office/powerpoint/2010/main" val="4277503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630621"/>
            <a:ext cx="7793420" cy="3815253"/>
          </a:xfrm>
        </p:spPr>
        <p:txBody>
          <a:bodyPr/>
          <a:lstStyle/>
          <a:p>
            <a:r>
              <a:rPr lang="sl-SI" sz="2000" dirty="0" smtClean="0">
                <a:latin typeface="Century Gothic" panose="020B0502020202020204" pitchFamily="34" charset="0"/>
              </a:rPr>
              <a:t>Motiv  prepuščam tvoji izbiri…lahko naslikaš svojega ljubljenčka; ptico, ki si jo opazoval; metulja, ki leta s cveta na cvet; sebe; pikapolonico; gredico s pomladnimi rožami kot so tulipani, narcise, </a:t>
            </a:r>
            <a:r>
              <a:rPr lang="sl-SI" sz="2000" dirty="0" err="1" smtClean="0">
                <a:latin typeface="Century Gothic" panose="020B0502020202020204" pitchFamily="34" charset="0"/>
              </a:rPr>
              <a:t>hiacinte</a:t>
            </a:r>
            <a:r>
              <a:rPr lang="sl-SI" sz="2000" dirty="0" smtClean="0">
                <a:latin typeface="Century Gothic" panose="020B0502020202020204" pitchFamily="34" charset="0"/>
              </a:rPr>
              <a:t>, hrušice… skratka naslikaj tisto kar ti je všeč, kar imaš rad.</a:t>
            </a:r>
            <a:br>
              <a:rPr lang="sl-SI" sz="2000" dirty="0" smtClean="0">
                <a:latin typeface="Century Gothic" panose="020B0502020202020204" pitchFamily="34" charset="0"/>
              </a:rPr>
            </a:br>
            <a:r>
              <a:rPr lang="sl-SI" sz="2000" dirty="0" smtClean="0">
                <a:latin typeface="Century Gothic" panose="020B0502020202020204" pitchFamily="34" charset="0"/>
              </a:rPr>
              <a:t>Pri ustvarjanju pa se spomni vseh tistih pomembnih pravil, ki smo se jih naučili. Glede velikosti motiva, napolnjenosti formata, da pa boš pri delu ustvarjalen in boš izbral zanimiv motiv, o tem pa sploh ne dvomim. </a:t>
            </a:r>
            <a:br>
              <a:rPr lang="sl-SI" sz="2000" dirty="0" smtClean="0">
                <a:latin typeface="Century Gothic" panose="020B0502020202020204" pitchFamily="34" charset="0"/>
              </a:rPr>
            </a:br>
            <a:endParaRPr lang="sl-SI" sz="2000" dirty="0">
              <a:latin typeface="Century Gothic" panose="020B0502020202020204" pitchFamily="34" charset="0"/>
            </a:endParaRPr>
          </a:p>
        </p:txBody>
      </p:sp>
      <p:sp>
        <p:nvSpPr>
          <p:cNvPr id="3" name="Označba mesta številke diapozitiva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4022603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5" name="Slika 4"/>
          <p:cNvPicPr>
            <a:picLocks noChangeAspect="1"/>
          </p:cNvPicPr>
          <p:nvPr/>
        </p:nvPicPr>
        <p:blipFill rotWithShape="1">
          <a:blip r:embed="rId2">
            <a:extLst>
              <a:ext uri="{28A0092B-C50C-407E-A947-70E740481C1C}">
                <a14:useLocalDpi xmlns:a14="http://schemas.microsoft.com/office/drawing/2010/main" val="0"/>
              </a:ext>
            </a:extLst>
          </a:blip>
          <a:srcRect b="13359"/>
          <a:stretch/>
        </p:blipFill>
        <p:spPr>
          <a:xfrm>
            <a:off x="457200" y="1028115"/>
            <a:ext cx="3032234" cy="3538264"/>
          </a:xfrm>
          <a:prstGeom prst="rect">
            <a:avLst/>
          </a:prstGeo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737" y="1166648"/>
            <a:ext cx="4578762" cy="3399731"/>
          </a:xfrm>
          <a:prstGeom prst="rect">
            <a:avLst/>
          </a:prstGeom>
        </p:spPr>
      </p:pic>
    </p:spTree>
    <p:extLst>
      <p:ext uri="{BB962C8B-B14F-4D97-AF65-F5344CB8AC3E}">
        <p14:creationId xmlns:p14="http://schemas.microsoft.com/office/powerpoint/2010/main" val="340999954"/>
      </p:ext>
    </p:extLst>
  </p:cSld>
  <p:clrMapOvr>
    <a:masterClrMapping/>
  </p:clrMapOvr>
</p:sld>
</file>

<file path=ppt/theme/theme1.xml><?xml version="1.0" encoding="utf-8"?>
<a:theme xmlns:a="http://schemas.openxmlformats.org/drawingml/2006/main" name="Eglamour template">
  <a:themeElements>
    <a:clrScheme name="Custom 347">
      <a:dk1>
        <a:srgbClr val="434343"/>
      </a:dk1>
      <a:lt1>
        <a:srgbClr val="FFFFFF"/>
      </a:lt1>
      <a:dk2>
        <a:srgbClr val="666666"/>
      </a:dk2>
      <a:lt2>
        <a:srgbClr val="B7B7B7"/>
      </a:lt2>
      <a:accent1>
        <a:srgbClr val="5FDB72"/>
      </a:accent1>
      <a:accent2>
        <a:srgbClr val="1CCFBA"/>
      </a:accent2>
      <a:accent3>
        <a:srgbClr val="23ADDF"/>
      </a:accent3>
      <a:accent4>
        <a:srgbClr val="E650D3"/>
      </a:accent4>
      <a:accent5>
        <a:srgbClr val="8B1EA0"/>
      </a:accent5>
      <a:accent6>
        <a:srgbClr val="FFB300"/>
      </a:accent6>
      <a:hlink>
        <a:srgbClr val="4A86E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317</Words>
  <Application>Microsoft Office PowerPoint</Application>
  <PresentationFormat>Diaprojekcija na zaslonu (16:9)</PresentationFormat>
  <Paragraphs>25</Paragraphs>
  <Slides>10</Slides>
  <Notes>3</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10</vt:i4>
      </vt:variant>
    </vt:vector>
  </HeadingPairs>
  <TitlesOfParts>
    <vt:vector size="15" baseType="lpstr">
      <vt:lpstr>Arial</vt:lpstr>
      <vt:lpstr>Lato Light</vt:lpstr>
      <vt:lpstr>Lato Hairline</vt:lpstr>
      <vt:lpstr>Century Gothic</vt:lpstr>
      <vt:lpstr>Eglamour template</vt:lpstr>
      <vt:lpstr>SLIKANJE KAKO IZDELATI VODENE BARVE IZ NARAVNIH SESTAVIN NARAVNA BARVILA</vt:lpstr>
      <vt:lpstr>PowerPointova predstavitev</vt:lpstr>
      <vt:lpstr>PowerPointova predstavitev</vt:lpstr>
      <vt:lpstr>ČE MALO POMISLIŠ, SE HITRO DOMISLIŠ…</vt:lpstr>
      <vt:lpstr>Kakšne pripomočke boste še potrebovali? Morda imate sokovnik; ali mešalnik blender, lahko pa uporabite navaden ribež, cedilo ali gazo za precejevanje.</vt:lpstr>
      <vt:lpstr>NAVODILO ZA DELO</vt:lpstr>
      <vt:lpstr>PowerPointova predstavitev</vt:lpstr>
      <vt:lpstr>Motiv  prepuščam tvoji izbiri…lahko naslikaš svojega ljubljenčka; ptico, ki si jo opazoval; metulja, ki leta s cveta na cvet; sebe; pikapolonico; gredico s pomladnimi rožami kot so tulipani, narcise, hiacinte, hrušice… skratka naslikaj tisto kar ti je všeč, kar imaš rad. Pri ustvarjanju pa se spomni vseh tistih pomembnih pravil, ki smo se jih naučili. Glede velikosti motiva, napolnjenosti formata, da pa boš pri delu ustvarjalen in boš izbral zanimiv motiv, o tem pa sploh ne dvomim.  </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SLIK</dc:title>
  <dc:creator>Bora</dc:creator>
  <cp:lastModifiedBy>ROID</cp:lastModifiedBy>
  <cp:revision>22</cp:revision>
  <dcterms:modified xsi:type="dcterms:W3CDTF">2020-04-02T13:04:16Z</dcterms:modified>
</cp:coreProperties>
</file>